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85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0B46D-254B-428C-8091-824ED9173065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D8DE8-D084-4423-B6DD-5FCAAEC3F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633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75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BE3353-54A2-4FA1-9648-4A4031C068E0}" type="slidenum">
              <a:rPr lang="ru-RU"/>
              <a:pPr eaLnBrk="1" hangingPunct="1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85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DEA300-DA83-47C7-AC2E-F125D30B441C}" type="slidenum">
              <a:rPr lang="ru-RU"/>
              <a:pPr eaLnBrk="1" hangingPunct="1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93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DDF638-F3F3-4052-9D67-ECC6198CD10F}" type="slidenum">
              <a:rPr lang="ru-RU">
                <a:solidFill>
                  <a:prstClr val="black"/>
                </a:solidFill>
              </a:rPr>
              <a:pPr eaLnBrk="1" hangingPunct="1"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03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25C640-1538-4E58-96FA-41A6780855DE}" type="slidenum">
              <a:rPr lang="ru-RU">
                <a:solidFill>
                  <a:prstClr val="black"/>
                </a:solidFill>
              </a:rPr>
              <a:pPr eaLnBrk="1" hangingPunct="1"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13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A6EE0A-0533-41ED-AE60-03C91A071971}" type="slidenum">
              <a:rPr lang="ru-RU"/>
              <a:pPr eaLnBrk="1" hangingPunct="1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59EBF0-717A-4D89-BF80-7C25D459FCE7}" type="slidenum">
              <a:rPr lang="ru-RU"/>
              <a:pPr eaLnBrk="1" hangingPunct="1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34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830C09-36C4-4C75-8E3C-60EE230893B9}" type="slidenum">
              <a:rPr lang="ru-RU"/>
              <a:pPr eaLnBrk="1" hangingPunct="1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44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BDF87C-1E24-4231-A1FE-069490813C90}" type="slidenum">
              <a:rPr lang="ru-RU"/>
              <a:pPr eaLnBrk="1" hangingPunct="1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54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7D157B-D116-4BF2-B735-ADDA8C7D4BC3}" type="slidenum">
              <a:rPr lang="ru-RU"/>
              <a:pPr eaLnBrk="1" hangingPunct="1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65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B577E8-FC5C-44D3-B9F3-EDEC6EFD9F9B}" type="slidenum">
              <a:rPr lang="ru-RU"/>
              <a:pPr eaLnBrk="1" hangingPunct="1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484B3-0F43-4D7F-8DE8-0DC32CB1BD8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293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84417-42A4-4E75-A41B-BD442DCB57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129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32B86-E2F2-47D6-B49D-C4B886F958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989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17F1C-E5ED-4CD1-8CBE-8EA567B640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799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14EA6-7ADF-4B26-9E89-B41973ED52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49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17925-E679-480C-A7B3-8879F3B9F55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716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827E1-1273-4689-9BF8-219E727131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024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84675-306E-4727-9022-A2C6EB2620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0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3B5D3-E3FF-478E-A5D8-629007372A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382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376FE-A8F9-4131-B09B-35EFE008F4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983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26180-A0C2-4877-A131-2922FC920F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8312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D7D63-4021-451F-81CF-AD56D061C43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320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49A34-D2D9-4139-96A1-F912280ECF0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075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484B3-0F43-4D7F-8DE8-0DC32CB1BD8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511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84417-42A4-4E75-A41B-BD442DCB57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4208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32B86-E2F2-47D6-B49D-C4B886F958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2114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17F1C-E5ED-4CD1-8CBE-8EA567B640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3951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14EA6-7ADF-4B26-9E89-B41973ED52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104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17925-E679-480C-A7B3-8879F3B9F55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8073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827E1-1273-4689-9BF8-219E727131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8768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84675-306E-4727-9022-A2C6EB2620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3325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3B5D3-E3FF-478E-A5D8-629007372A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2297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376FE-A8F9-4131-B09B-35EFE008F4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789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26180-A0C2-4877-A131-2922FC920F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6321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D7D63-4021-451F-81CF-AD56D061C43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5735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49A34-D2D9-4139-96A1-F912280ECF0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315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484B3-0F43-4D7F-8DE8-0DC32CB1BD8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6327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84417-42A4-4E75-A41B-BD442DCB57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461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32B86-E2F2-47D6-B49D-C4B886F958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1349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17F1C-E5ED-4CD1-8CBE-8EA567B640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4739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14EA6-7ADF-4B26-9E89-B41973ED52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9266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17925-E679-480C-A7B3-8879F3B9F55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4960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827E1-1273-4689-9BF8-219E727131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3616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84675-306E-4727-9022-A2C6EB2620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8201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3B5D3-E3FF-478E-A5D8-629007372A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3117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376FE-A8F9-4131-B09B-35EFE008F4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5226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26180-A0C2-4877-A131-2922FC920F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6272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D7D63-4021-451F-81CF-AD56D061C43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90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49A34-D2D9-4139-96A1-F912280ECF0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65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CF2209-FFAE-441C-8915-D2BCF700982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99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CF2209-FFAE-441C-8915-D2BCF700982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08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CF2209-FFAE-441C-8915-D2BCF700982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63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4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404813"/>
            <a:ext cx="8928992" cy="5976515"/>
          </a:xfrm>
        </p:spPr>
        <p:txBody>
          <a:bodyPr/>
          <a:lstStyle/>
          <a:p>
            <a:pPr marL="330200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cap="small" dirty="0">
                <a:solidFill>
                  <a:schemeClr val="tx1"/>
                </a:solidFill>
                <a:latin typeface="Times New Roman"/>
                <a:ea typeface="Times New Roman"/>
              </a:rPr>
              <a:t>Жизненный цикл </a:t>
            </a:r>
            <a:r>
              <a:rPr lang="ru-RU" sz="2800" cap="small" dirty="0" smtClean="0">
                <a:solidFill>
                  <a:schemeClr val="tx1"/>
                </a:solidFill>
                <a:latin typeface="Times New Roman"/>
                <a:ea typeface="Times New Roman"/>
              </a:rPr>
              <a:t>проекта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План: 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cap="small" dirty="0" smtClean="0">
                <a:solidFill>
                  <a:schemeClr val="tx1"/>
                </a:solidFill>
                <a:latin typeface="Times New Roman"/>
                <a:ea typeface="Times New Roman"/>
              </a:rPr>
              <a:t>1</a:t>
            </a:r>
            <a:r>
              <a:rPr lang="ru-RU" sz="2800" cap="small" dirty="0">
                <a:solidFill>
                  <a:schemeClr val="tx1"/>
                </a:solidFill>
                <a:latin typeface="Times New Roman"/>
                <a:ea typeface="Times New Roman"/>
              </a:rPr>
              <a:t>. Основные фазы жизненного цикла проекта	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sz="2800" cap="small" dirty="0" smtClean="0">
                <a:solidFill>
                  <a:schemeClr val="tx1"/>
                </a:solidFill>
                <a:latin typeface="Times New Roman"/>
                <a:ea typeface="Times New Roman"/>
              </a:rPr>
              <a:t>2</a:t>
            </a:r>
            <a:r>
              <a:rPr lang="ru-RU" sz="2800" cap="small" dirty="0">
                <a:solidFill>
                  <a:schemeClr val="tx1"/>
                </a:solidFill>
                <a:latin typeface="Times New Roman"/>
                <a:ea typeface="Times New Roman"/>
              </a:rPr>
              <a:t>. Начальная фаза	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sz="2800" cap="small" dirty="0" smtClean="0">
                <a:solidFill>
                  <a:schemeClr val="tx1"/>
                </a:solidFill>
                <a:latin typeface="Times New Roman"/>
                <a:ea typeface="Times New Roman"/>
              </a:rPr>
              <a:t>3</a:t>
            </a:r>
            <a:r>
              <a:rPr lang="ru-RU" sz="2800" cap="small" dirty="0">
                <a:solidFill>
                  <a:schemeClr val="tx1"/>
                </a:solidFill>
                <a:latin typeface="Times New Roman"/>
                <a:ea typeface="Times New Roman"/>
              </a:rPr>
              <a:t>. Фаза разработки	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sz="2800" cap="small" dirty="0" smtClean="0">
                <a:solidFill>
                  <a:schemeClr val="tx1"/>
                </a:solidFill>
                <a:latin typeface="Times New Roman"/>
                <a:ea typeface="Times New Roman"/>
              </a:rPr>
              <a:t>4</a:t>
            </a:r>
            <a:r>
              <a:rPr lang="ru-RU" sz="2800" cap="small" dirty="0">
                <a:solidFill>
                  <a:schemeClr val="tx1"/>
                </a:solidFill>
                <a:latin typeface="Times New Roman"/>
                <a:ea typeface="Times New Roman"/>
              </a:rPr>
              <a:t>. Фаза реализации	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sz="2800" cap="small" dirty="0" smtClean="0">
                <a:solidFill>
                  <a:schemeClr val="tx1"/>
                </a:solidFill>
                <a:latin typeface="Times New Roman"/>
                <a:ea typeface="Times New Roman"/>
              </a:rPr>
              <a:t>5</a:t>
            </a:r>
            <a:r>
              <a:rPr lang="ru-RU" sz="2800" cap="small" dirty="0">
                <a:solidFill>
                  <a:schemeClr val="tx1"/>
                </a:solidFill>
                <a:latin typeface="Times New Roman"/>
                <a:ea typeface="Times New Roman"/>
              </a:rPr>
              <a:t>. Завершающая фаза или окончание проекта</a:t>
            </a:r>
            <a:r>
              <a:rPr lang="ru-RU" sz="2800" i="1" cap="small" dirty="0">
                <a:latin typeface="Times New Roman"/>
                <a:ea typeface="Times New Roman"/>
              </a:rPr>
              <a:t>	</a:t>
            </a:r>
            <a:r>
              <a:rPr lang="ru-RU" sz="2800" dirty="0">
                <a:latin typeface="Times New Roman"/>
                <a:ea typeface="Times New Roman"/>
              </a:rPr>
              <a:t/>
            </a:r>
            <a:br>
              <a:rPr lang="ru-RU" sz="2800" dirty="0">
                <a:latin typeface="Times New Roman"/>
                <a:ea typeface="Times New Roman"/>
              </a:rPr>
            </a:b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18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F8DD0F-CDE8-4EEF-B96D-661E1506F33D}" type="slidenum">
              <a:rPr lang="ru-RU"/>
              <a:pPr eaLnBrk="1" hangingPunct="1"/>
              <a:t>10</a:t>
            </a:fld>
            <a:endParaRPr lang="ru-RU"/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228600" y="1981200"/>
            <a:ext cx="24384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1. Зарождение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 b="1">
                <a:solidFill>
                  <a:schemeClr val="accent1"/>
                </a:solidFill>
                <a:latin typeface="Times New Roman" pitchFamily="18" charset="0"/>
              </a:rPr>
              <a:t>2. </a:t>
            </a:r>
            <a:r>
              <a:rPr lang="ru-RU" sz="2400" b="1" u="sng">
                <a:solidFill>
                  <a:schemeClr val="accent1"/>
                </a:solidFill>
                <a:latin typeface="Times New Roman" pitchFamily="18" charset="0"/>
              </a:rPr>
              <a:t>Создание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3. Эксплуатация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4. Демонтаж</a:t>
            </a:r>
          </a:p>
        </p:txBody>
      </p:sp>
      <p:sp>
        <p:nvSpPr>
          <p:cNvPr id="50180" name="Text Box 3"/>
          <p:cNvSpPr txBox="1">
            <a:spLocks noChangeArrowheads="1"/>
          </p:cNvSpPr>
          <p:nvPr/>
        </p:nvSpPr>
        <p:spPr bwMode="auto">
          <a:xfrm>
            <a:off x="3505200" y="1143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2667000" y="1981200"/>
            <a:ext cx="365760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1. ТЭО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 b="1">
                <a:solidFill>
                  <a:srgbClr val="6600FF"/>
                </a:solidFill>
                <a:latin typeface="Times New Roman" pitchFamily="18" charset="0"/>
              </a:rPr>
              <a:t>2. </a:t>
            </a:r>
            <a:r>
              <a:rPr lang="ru-RU" sz="2400" b="1" u="sng">
                <a:solidFill>
                  <a:srgbClr val="6600FF"/>
                </a:solidFill>
                <a:latin typeface="Times New Roman" pitchFamily="18" charset="0"/>
              </a:rPr>
              <a:t>Техническое задание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3. Технический проект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4. Рабочий проект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5. Внедрение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6. Анализ</a:t>
            </a:r>
            <a:br>
              <a:rPr lang="ru-RU" sz="2400">
                <a:latin typeface="Times New Roman" pitchFamily="18" charset="0"/>
              </a:rPr>
            </a:br>
            <a:r>
              <a:rPr lang="ru-RU" sz="2400">
                <a:latin typeface="Times New Roman" pitchFamily="18" charset="0"/>
              </a:rPr>
              <a:t>    функционирования</a:t>
            </a:r>
          </a:p>
        </p:txBody>
      </p:sp>
      <p:sp>
        <p:nvSpPr>
          <p:cNvPr id="50182" name="Text Box 5"/>
          <p:cNvSpPr txBox="1">
            <a:spLocks noChangeArrowheads="1"/>
          </p:cNvSpPr>
          <p:nvPr/>
        </p:nvSpPr>
        <p:spPr bwMode="auto">
          <a:xfrm>
            <a:off x="5943600" y="2057400"/>
            <a:ext cx="32004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1. Обследование ОУ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2. НИР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3. Эскизное </a:t>
            </a:r>
            <a:br>
              <a:rPr lang="ru-RU" sz="2400">
                <a:latin typeface="Times New Roman" pitchFamily="18" charset="0"/>
              </a:rPr>
            </a:br>
            <a:r>
              <a:rPr lang="ru-RU" sz="2400">
                <a:latin typeface="Times New Roman" pitchFamily="18" charset="0"/>
              </a:rPr>
              <a:t>    проектирование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4. Оформление ТЗ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304800" y="1295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Фазы:</a:t>
            </a: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3048000" y="1295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>
                <a:solidFill>
                  <a:srgbClr val="CCE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Стадии:</a:t>
            </a: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6324600" y="13716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Этапы:</a:t>
            </a: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533400" y="333375"/>
            <a:ext cx="815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Жизненный</a:t>
            </a:r>
            <a:r>
              <a:rPr lang="ru-RU" sz="32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цикл Информационной Системы</a:t>
            </a:r>
          </a:p>
        </p:txBody>
      </p:sp>
      <p:sp>
        <p:nvSpPr>
          <p:cNvPr id="50187" name="Line 10"/>
          <p:cNvSpPr>
            <a:spLocks noChangeShapeType="1"/>
          </p:cNvSpPr>
          <p:nvPr/>
        </p:nvSpPr>
        <p:spPr bwMode="auto">
          <a:xfrm flipV="1">
            <a:off x="1763713" y="1600200"/>
            <a:ext cx="1360487" cy="1108075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50188" name="Line 11"/>
          <p:cNvSpPr>
            <a:spLocks noChangeShapeType="1"/>
          </p:cNvSpPr>
          <p:nvPr/>
        </p:nvSpPr>
        <p:spPr bwMode="auto">
          <a:xfrm flipV="1">
            <a:off x="5410200" y="1828800"/>
            <a:ext cx="838200" cy="838200"/>
          </a:xfrm>
          <a:prstGeom prst="line">
            <a:avLst/>
          </a:prstGeom>
          <a:noFill/>
          <a:ln w="76200">
            <a:solidFill>
              <a:srgbClr val="66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10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F71787-3C65-441C-9932-034C898F3C66}" type="slidenum">
              <a:rPr lang="ru-RU"/>
              <a:pPr eaLnBrk="1" hangingPunct="1"/>
              <a:t>11</a:t>
            </a:fld>
            <a:endParaRPr lang="ru-RU"/>
          </a:p>
        </p:txBody>
      </p:sp>
      <p:pic>
        <p:nvPicPr>
          <p:cNvPr id="51203" name="Picture 2" descr="Рис_Вн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8438"/>
            <a:ext cx="9144000" cy="6024562"/>
          </a:xfrm>
          <a:noFill/>
        </p:spPr>
      </p:pic>
    </p:spTree>
    <p:extLst>
      <p:ext uri="{BB962C8B-B14F-4D97-AF65-F5344CB8AC3E}">
        <p14:creationId xmlns:p14="http://schemas.microsoft.com/office/powerpoint/2010/main" val="1026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9A34-D2D9-4139-96A1-F912280ECF0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54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B4B2FE-2C07-4FAD-8A3E-1340C9685344}" type="slidenum">
              <a:rPr lang="ru-RU">
                <a:solidFill>
                  <a:srgbClr val="000000"/>
                </a:solidFill>
              </a:rPr>
              <a:pPr eaLnBrk="1" hangingPunct="1"/>
              <a:t>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cap="small" dirty="0" smtClean="0">
                <a:solidFill>
                  <a:schemeClr val="tx1"/>
                </a:solidFill>
                <a:latin typeface="Times New Roman"/>
                <a:ea typeface="Times New Roman"/>
              </a:rPr>
              <a:t>1. Основные </a:t>
            </a:r>
            <a:r>
              <a:rPr lang="ru-RU" sz="3600" cap="small" dirty="0">
                <a:solidFill>
                  <a:schemeClr val="tx1"/>
                </a:solidFill>
                <a:latin typeface="Times New Roman"/>
                <a:ea typeface="Times New Roman"/>
              </a:rPr>
              <a:t>фазы жизненного цикла проекта</a:t>
            </a:r>
            <a:endParaRPr lang="ru-RU" sz="36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i="1" dirty="0" smtClean="0">
                <a:solidFill>
                  <a:srgbClr val="0033CC"/>
                </a:solidFill>
              </a:rPr>
              <a:t>Фаза проекта</a:t>
            </a:r>
            <a:r>
              <a:rPr lang="ru-RU" sz="1800" dirty="0" smtClean="0"/>
              <a:t> (</a:t>
            </a:r>
            <a:r>
              <a:rPr lang="en-US" sz="1800" i="1" dirty="0" smtClean="0"/>
              <a:t>Project Phase</a:t>
            </a:r>
            <a:r>
              <a:rPr lang="ru-RU" sz="1800" dirty="0" smtClean="0"/>
              <a:t>) - набор логически взаимосвязанных работ проекта, в процессе завершения которых достигается один из основных результатов проекта.</a:t>
            </a:r>
            <a:endParaRPr lang="ru-RU" sz="1800" i="1" dirty="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i="1" dirty="0" smtClean="0">
                <a:solidFill>
                  <a:srgbClr val="0033CC"/>
                </a:solidFill>
              </a:rPr>
              <a:t>Жизненный цикл проекта</a:t>
            </a:r>
            <a:r>
              <a:rPr lang="ru-RU" sz="1800" dirty="0" smtClean="0"/>
              <a:t> (</a:t>
            </a:r>
            <a:r>
              <a:rPr lang="en-US" sz="1800" i="1" dirty="0" smtClean="0"/>
              <a:t>Project Life Cycle</a:t>
            </a:r>
            <a:r>
              <a:rPr lang="ru-RU" sz="1800" dirty="0" smtClean="0"/>
              <a:t>) - полный набор последовательных фаз проекта, название и число которых определяется исходя из технологии производства работ и потребностей контроля со стороны организации или организаций, вовлеченных в проект.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i="1" dirty="0" smtClean="0"/>
              <a:t>Жизненный цикл</a:t>
            </a:r>
            <a:r>
              <a:rPr lang="ru-RU" sz="1800" dirty="0" smtClean="0"/>
              <a:t> принято разбивать на </a:t>
            </a:r>
            <a:r>
              <a:rPr lang="ru-RU" sz="1800" i="1" dirty="0" smtClean="0">
                <a:solidFill>
                  <a:srgbClr val="0033CC"/>
                </a:solidFill>
              </a:rPr>
              <a:t>фазы</a:t>
            </a:r>
            <a:r>
              <a:rPr lang="ru-RU" sz="1800" dirty="0" smtClean="0"/>
              <a:t>, фазы - на </a:t>
            </a:r>
            <a:r>
              <a:rPr lang="ru-RU" sz="1800" i="1" dirty="0" smtClean="0">
                <a:solidFill>
                  <a:srgbClr val="0033CC"/>
                </a:solidFill>
              </a:rPr>
              <a:t>стадии</a:t>
            </a:r>
            <a:r>
              <a:rPr lang="ru-RU" sz="1800" dirty="0" smtClean="0"/>
              <a:t>, стадии - на </a:t>
            </a:r>
            <a:r>
              <a:rPr lang="ru-RU" sz="1800" i="1" dirty="0" smtClean="0">
                <a:solidFill>
                  <a:srgbClr val="0033CC"/>
                </a:solidFill>
              </a:rPr>
              <a:t>этапы</a:t>
            </a:r>
            <a:r>
              <a:rPr lang="ru-RU" sz="1800" dirty="0" smtClean="0"/>
              <a:t>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Каждая из фаз ограничена по времени и включает в себя работы и показатели, характеризующие достижение поставленных в ней целей.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В зависимости от типа и вида проекта могут быть использованы различные </a:t>
            </a:r>
            <a:r>
              <a:rPr lang="ru-RU" sz="1800" i="1" dirty="0" smtClean="0">
                <a:solidFill>
                  <a:srgbClr val="0033CC"/>
                </a:solidFill>
              </a:rPr>
              <a:t>структуры жизненных циклов проекта</a:t>
            </a:r>
            <a:r>
              <a:rPr lang="ru-RU" sz="1800" dirty="0" smtClean="0"/>
              <a:t> (</a:t>
            </a:r>
            <a:r>
              <a:rPr lang="en-US" sz="1800" dirty="0" smtClean="0"/>
              <a:t>Phase models</a:t>
            </a:r>
            <a:r>
              <a:rPr lang="ru-RU" sz="1800" dirty="0" smtClean="0"/>
              <a:t>).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Наиболее общая структура жизненного цикла имеет следующую последовательность фаз проекта: </a:t>
            </a:r>
            <a:r>
              <a:rPr lang="ru-RU" sz="1800" i="1" dirty="0" smtClean="0">
                <a:solidFill>
                  <a:srgbClr val="0033CC"/>
                </a:solidFill>
              </a:rPr>
              <a:t>концепция</a:t>
            </a:r>
            <a:r>
              <a:rPr lang="ru-RU" sz="1800" dirty="0" smtClean="0"/>
              <a:t> (</a:t>
            </a:r>
            <a:r>
              <a:rPr lang="ru-RU" sz="1800" i="1" dirty="0" smtClean="0"/>
              <a:t>начальная фаза</a:t>
            </a:r>
            <a:r>
              <a:rPr lang="ru-RU" sz="1800" dirty="0" smtClean="0"/>
              <a:t>); </a:t>
            </a:r>
            <a:r>
              <a:rPr lang="ru-RU" sz="1800" i="1" dirty="0" smtClean="0">
                <a:solidFill>
                  <a:srgbClr val="0033CC"/>
                </a:solidFill>
              </a:rPr>
              <a:t>разработка</a:t>
            </a:r>
            <a:r>
              <a:rPr lang="ru-RU" sz="1800" dirty="0" smtClean="0"/>
              <a:t>; </a:t>
            </a:r>
            <a:r>
              <a:rPr lang="ru-RU" sz="1800" i="1" dirty="0" smtClean="0">
                <a:solidFill>
                  <a:srgbClr val="0033CC"/>
                </a:solidFill>
              </a:rPr>
              <a:t>реализация</a:t>
            </a:r>
            <a:r>
              <a:rPr lang="ru-RU" sz="1800" dirty="0" smtClean="0"/>
              <a:t>; </a:t>
            </a:r>
            <a:r>
              <a:rPr lang="ru-RU" sz="1800" i="1" dirty="0" smtClean="0">
                <a:solidFill>
                  <a:srgbClr val="0033CC"/>
                </a:solidFill>
              </a:rPr>
              <a:t>завершение</a:t>
            </a:r>
            <a:r>
              <a:rPr lang="ru-RU" sz="1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998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76C290-E594-4EB7-BAE5-DE31993CE620}" type="slidenum">
              <a:rPr lang="ru-RU">
                <a:solidFill>
                  <a:srgbClr val="000000"/>
                </a:solidFill>
              </a:rPr>
              <a:pPr eaLnBrk="1" hangingPunct="1"/>
              <a:t>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smtClean="0"/>
              <a:t>Полная совокупность ступеней развития проекта образуют </a:t>
            </a:r>
            <a:br>
              <a:rPr lang="ru-RU" sz="2000" smtClean="0"/>
            </a:br>
            <a:r>
              <a:rPr lang="ru-RU" sz="2000" i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жизненный цикл</a:t>
            </a:r>
            <a:r>
              <a:rPr lang="ru-RU" sz="2000" smtClean="0"/>
              <a:t> проекта</a:t>
            </a:r>
            <a:endParaRPr lang="ru-RU" sz="2400" smtClean="0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914400" y="1219200"/>
          <a:ext cx="7696200" cy="472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Документ" r:id="rId4" imgW="5315760" imgH="3261960" progId="Word.Document.8">
                  <p:embed/>
                </p:oleObj>
              </mc:Choice>
              <mc:Fallback>
                <p:oleObj name="Документ" r:id="rId4" imgW="5315760" imgH="32619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19200"/>
                        <a:ext cx="7696200" cy="472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659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509880-FC42-4585-B7E8-CBC26CBAE0D0}" type="slidenum">
              <a:rPr lang="ru-RU"/>
              <a:pPr eaLnBrk="1" hangingPunct="1"/>
              <a:t>4</a:t>
            </a:fld>
            <a:endParaRPr lang="ru-RU"/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Фазы жизненного цикла проекта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1828800" y="838200"/>
          <a:ext cx="5468938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Документ" r:id="rId4" imgW="5468040" imgH="1635120" progId="Word.Document.8">
                  <p:embed/>
                </p:oleObj>
              </mc:Choice>
              <mc:Fallback>
                <p:oleObj name="Документ" r:id="rId4" imgW="5468040" imgH="16351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838200"/>
                        <a:ext cx="5468938" cy="163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4"/>
          <p:cNvGraphicFramePr>
            <a:graphicFrameLocks noChangeAspect="1"/>
          </p:cNvGraphicFramePr>
          <p:nvPr/>
        </p:nvGraphicFramePr>
        <p:xfrm>
          <a:off x="1828800" y="3581400"/>
          <a:ext cx="5535613" cy="266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Документ" r:id="rId6" imgW="5534640" imgH="2663640" progId="Word.Document.8">
                  <p:embed/>
                </p:oleObj>
              </mc:Choice>
              <mc:Fallback>
                <p:oleObj name="Документ" r:id="rId6" imgW="5534640" imgH="26636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581400"/>
                        <a:ext cx="5535613" cy="266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1371600" y="28194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ru-RU" sz="2400"/>
          </a:p>
        </p:txBody>
      </p:sp>
      <p:sp>
        <p:nvSpPr>
          <p:cNvPr id="71688" name="Text Box 6"/>
          <p:cNvSpPr txBox="1">
            <a:spLocks noChangeArrowheads="1"/>
          </p:cNvSpPr>
          <p:nvPr/>
        </p:nvSpPr>
        <p:spPr bwMode="auto">
          <a:xfrm>
            <a:off x="0" y="27432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3600" noProof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Жизненные циклы организации и проекта</a:t>
            </a:r>
            <a:endParaRPr lang="ru-RU" sz="36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662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Номер слайда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94CE6898-B29C-4EBF-A61E-30C7BF1FC645}" type="slidenum">
              <a:rPr lang="ru-RU" sz="1400">
                <a:latin typeface="Times New Roman" pitchFamily="18" charset="0"/>
              </a:rPr>
              <a:pPr algn="r"/>
              <a:t>5</a:t>
            </a:fld>
            <a:endParaRPr lang="ru-RU" sz="1400">
              <a:latin typeface="Times New Roman" pitchFamily="18" charset="0"/>
            </a:endParaRPr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solidFill>
                  <a:schemeClr val="accent2"/>
                </a:solidFill>
              </a:rPr>
              <a:t>Иерархия описания жизненного цикла проекта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63713" y="1989138"/>
            <a:ext cx="6923087" cy="4137025"/>
          </a:xfrm>
        </p:spPr>
        <p:txBody>
          <a:bodyPr/>
          <a:lstStyle/>
          <a:p>
            <a:pPr marL="609600" indent="-609600" algn="just" eaLnBrk="1" hangingPunct="1">
              <a:buFontTx/>
              <a:buAutoNum type="arabicPeriod"/>
            </a:pPr>
            <a:r>
              <a:rPr lang="ru-RU" sz="2000" smtClean="0"/>
              <a:t>Жизненный цикл состоит из </a:t>
            </a:r>
            <a:r>
              <a:rPr lang="ru-RU" sz="2000" i="1" smtClean="0">
                <a:solidFill>
                  <a:schemeClr val="accent2"/>
                </a:solidFill>
              </a:rPr>
              <a:t>фаз</a:t>
            </a:r>
            <a:r>
              <a:rPr lang="ru-RU" sz="2000" smtClean="0"/>
              <a:t>. 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ru-RU" sz="2000" smtClean="0"/>
              <a:t>Фазы проекта включают </a:t>
            </a:r>
            <a:r>
              <a:rPr lang="ru-RU" sz="2000" i="1" smtClean="0">
                <a:solidFill>
                  <a:schemeClr val="accent2"/>
                </a:solidFill>
              </a:rPr>
              <a:t>стадии</a:t>
            </a:r>
            <a:r>
              <a:rPr lang="ru-RU" sz="2000" smtClean="0"/>
              <a:t>. 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ru-RU" sz="2000" smtClean="0"/>
              <a:t>Стадии проекта состоят из </a:t>
            </a:r>
            <a:r>
              <a:rPr lang="ru-RU" sz="2000" i="1" smtClean="0">
                <a:solidFill>
                  <a:schemeClr val="accent2"/>
                </a:solidFill>
              </a:rPr>
              <a:t>этапов</a:t>
            </a:r>
            <a:r>
              <a:rPr lang="ru-RU" sz="2000" smtClean="0"/>
              <a:t>.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000" smtClean="0"/>
              <a:t>Этапы проекта включают </a:t>
            </a:r>
            <a:r>
              <a:rPr lang="ru-RU" sz="2000" i="1" smtClean="0">
                <a:solidFill>
                  <a:schemeClr val="accent2"/>
                </a:solidFill>
              </a:rPr>
              <a:t>виды работ (работы).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000" smtClean="0"/>
              <a:t>Работы состоят из </a:t>
            </a:r>
            <a:r>
              <a:rPr lang="ru-RU" sz="2000" i="1" smtClean="0">
                <a:solidFill>
                  <a:schemeClr val="accent2"/>
                </a:solidFill>
              </a:rPr>
              <a:t>процессов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000" smtClean="0"/>
              <a:t>Процессы включают </a:t>
            </a:r>
            <a:r>
              <a:rPr lang="ru-RU" sz="2000" i="1" smtClean="0">
                <a:solidFill>
                  <a:schemeClr val="accent2"/>
                </a:solidFill>
              </a:rPr>
              <a:t>процедуры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000" smtClean="0"/>
              <a:t>Процедуры состоят из </a:t>
            </a:r>
            <a:r>
              <a:rPr lang="ru-RU" sz="2000" i="1" smtClean="0">
                <a:solidFill>
                  <a:schemeClr val="accent2"/>
                </a:solidFill>
              </a:rPr>
              <a:t>операций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000" smtClean="0"/>
              <a:t>Операции включают </a:t>
            </a:r>
            <a:r>
              <a:rPr lang="ru-RU" sz="2000" i="1" smtClean="0">
                <a:solidFill>
                  <a:schemeClr val="accent2"/>
                </a:solidFill>
              </a:rPr>
              <a:t>элементы</a:t>
            </a:r>
          </a:p>
        </p:txBody>
      </p:sp>
    </p:spTree>
    <p:extLst>
      <p:ext uri="{BB962C8B-B14F-4D97-AF65-F5344CB8AC3E}">
        <p14:creationId xmlns:p14="http://schemas.microsoft.com/office/powerpoint/2010/main" val="132339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43E0D8-2CBF-48E7-A60C-DAAE83BE97AA}" type="slidenum">
              <a:rPr lang="ru-RU"/>
              <a:pPr eaLnBrk="1" hangingPunct="1"/>
              <a:t>6</a:t>
            </a:fld>
            <a:endParaRPr lang="ru-RU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Фазы жизненного цикла проекта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52596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i="1" smtClean="0">
                <a:solidFill>
                  <a:srgbClr val="0033CC"/>
                </a:solidFill>
              </a:rPr>
              <a:t>Начальная фаза</a:t>
            </a:r>
            <a:r>
              <a:rPr lang="ru-RU" sz="1800" smtClean="0"/>
              <a:t> (</a:t>
            </a:r>
            <a:r>
              <a:rPr lang="en-US" sz="1800" i="1" smtClean="0"/>
              <a:t>Concept Phase</a:t>
            </a:r>
            <a:r>
              <a:rPr lang="ru-RU" sz="1800" smtClean="0"/>
              <a:t>). Главным на этой фазе является разработка концепции проекта, включающая предварительное обследование, определение проекта, сравнительную оценку альтернатив, представление предложений, их апробацию и экспертизу, утверждение концепции.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i="1" smtClean="0">
                <a:solidFill>
                  <a:srgbClr val="0033CC"/>
                </a:solidFill>
              </a:rPr>
              <a:t>Фаза</a:t>
            </a:r>
            <a:r>
              <a:rPr lang="en-US" sz="1800" i="1" smtClean="0">
                <a:solidFill>
                  <a:srgbClr val="0033CC"/>
                </a:solidFill>
              </a:rPr>
              <a:t> </a:t>
            </a:r>
            <a:r>
              <a:rPr lang="ru-RU" sz="1800" i="1" smtClean="0">
                <a:solidFill>
                  <a:srgbClr val="0033CC"/>
                </a:solidFill>
              </a:rPr>
              <a:t>разработки</a:t>
            </a:r>
            <a:r>
              <a:rPr lang="en-US" sz="1800" smtClean="0"/>
              <a:t> (</a:t>
            </a:r>
            <a:r>
              <a:rPr lang="en-US" sz="1800" i="1" smtClean="0"/>
              <a:t>Project Development Phase</a:t>
            </a:r>
            <a:r>
              <a:rPr lang="en-US" sz="1800" smtClean="0"/>
              <a:t>). </a:t>
            </a:r>
            <a:r>
              <a:rPr lang="ru-RU" sz="1800" smtClean="0"/>
              <a:t>Главным на этой фазе является разработка основных компонентов проекта и подготовка к его реализации, включая формирование команды проекта, разработку основного содержания проекта, структурное планирование, организацию и проведение торгов, заключение субконтрактов с основными исполнителями, организацию выполнения проектных работ, представление проектной разработки, получение одобрения на продолжение работ.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i="1" smtClean="0">
                <a:solidFill>
                  <a:srgbClr val="0033CC"/>
                </a:solidFill>
              </a:rPr>
              <a:t>Фаза</a:t>
            </a:r>
            <a:r>
              <a:rPr lang="en-US" sz="1800" i="1" smtClean="0">
                <a:solidFill>
                  <a:srgbClr val="0033CC"/>
                </a:solidFill>
              </a:rPr>
              <a:t> </a:t>
            </a:r>
            <a:r>
              <a:rPr lang="ru-RU" sz="1800" i="1" smtClean="0">
                <a:solidFill>
                  <a:srgbClr val="0033CC"/>
                </a:solidFill>
              </a:rPr>
              <a:t>реализации</a:t>
            </a:r>
            <a:r>
              <a:rPr lang="en-US" sz="1800" i="1" smtClean="0">
                <a:solidFill>
                  <a:srgbClr val="0033CC"/>
                </a:solidFill>
              </a:rPr>
              <a:t> </a:t>
            </a:r>
            <a:r>
              <a:rPr lang="ru-RU" sz="1800" i="1" smtClean="0">
                <a:solidFill>
                  <a:srgbClr val="0033CC"/>
                </a:solidFill>
              </a:rPr>
              <a:t>проекта</a:t>
            </a:r>
            <a:r>
              <a:rPr lang="en-US" sz="1800" smtClean="0"/>
              <a:t> (</a:t>
            </a:r>
            <a:r>
              <a:rPr lang="en-US" sz="1800" i="1" smtClean="0"/>
              <a:t>Project Execution or Implementation Phase</a:t>
            </a:r>
            <a:r>
              <a:rPr lang="en-US" sz="1800" smtClean="0"/>
              <a:t>). </a:t>
            </a:r>
            <a:r>
              <a:rPr lang="ru-RU" sz="1800" smtClean="0"/>
              <a:t>Главное на этой фазе - выполнение работ проекта, необходимых для достижения основных его целей.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i="1" smtClean="0">
                <a:solidFill>
                  <a:srgbClr val="0033CC"/>
                </a:solidFill>
              </a:rPr>
              <a:t>Завершающая фаза или окончание проекта</a:t>
            </a:r>
            <a:r>
              <a:rPr lang="ru-RU" sz="1800" smtClean="0"/>
              <a:t> (</a:t>
            </a:r>
            <a:r>
              <a:rPr lang="en-US" sz="1800" i="1" smtClean="0"/>
              <a:t>Project Closeout or Finish Phase</a:t>
            </a:r>
            <a:r>
              <a:rPr lang="ru-RU" sz="1800" smtClean="0"/>
              <a:t>) На этой фазе достигаются конечные цели проекта, осуществляется подведение итогов и </a:t>
            </a:r>
            <a:r>
              <a:rPr lang="ru-RU" sz="1800" i="1" smtClean="0">
                <a:solidFill>
                  <a:srgbClr val="0033CC"/>
                </a:solidFill>
              </a:rPr>
              <a:t>закрытие проекта</a:t>
            </a:r>
            <a:r>
              <a:rPr lang="ru-RU" sz="1800" smtClean="0">
                <a:solidFill>
                  <a:srgbClr val="0033CC"/>
                </a:solidFill>
              </a:rPr>
              <a:t> (28).</a:t>
            </a:r>
          </a:p>
        </p:txBody>
      </p:sp>
    </p:spTree>
    <p:extLst>
      <p:ext uri="{BB962C8B-B14F-4D97-AF65-F5344CB8AC3E}">
        <p14:creationId xmlns:p14="http://schemas.microsoft.com/office/powerpoint/2010/main" val="84331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0E0780-6F97-4432-A6EB-D38043253B81}" type="slidenum">
              <a:rPr lang="ru-RU"/>
              <a:pPr eaLnBrk="1" hangingPunct="1"/>
              <a:t>7</a:t>
            </a:fld>
            <a:endParaRPr lang="ru-RU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ПРИМЕР</a:t>
            </a:r>
            <a:br>
              <a:rPr lang="ru-RU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</a:br>
            <a:r>
              <a:rPr lang="ru-RU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Фазы </a:t>
            </a:r>
            <a:r>
              <a:rPr lang="ru-RU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жизненного цикла</a:t>
            </a:r>
            <a:r>
              <a:rPr lang="ru-RU" sz="3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ru-RU" sz="36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ИС</a:t>
            </a:r>
          </a:p>
        </p:txBody>
      </p:sp>
      <p:sp>
        <p:nvSpPr>
          <p:cNvPr id="47108" name="Oval 3"/>
          <p:cNvSpPr>
            <a:spLocks noChangeArrowheads="1"/>
          </p:cNvSpPr>
          <p:nvPr/>
        </p:nvSpPr>
        <p:spPr bwMode="auto">
          <a:xfrm>
            <a:off x="2057400" y="1828800"/>
            <a:ext cx="4572000" cy="42672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09" name="Oval 4"/>
          <p:cNvSpPr>
            <a:spLocks noChangeArrowheads="1"/>
          </p:cNvSpPr>
          <p:nvPr/>
        </p:nvSpPr>
        <p:spPr bwMode="auto">
          <a:xfrm>
            <a:off x="1524000" y="3200400"/>
            <a:ext cx="1143000" cy="11430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0" name="Oval 5"/>
          <p:cNvSpPr>
            <a:spLocks noChangeArrowheads="1"/>
          </p:cNvSpPr>
          <p:nvPr/>
        </p:nvSpPr>
        <p:spPr bwMode="auto">
          <a:xfrm>
            <a:off x="3810000" y="5410200"/>
            <a:ext cx="1143000" cy="11430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1" name="Oval 6"/>
          <p:cNvSpPr>
            <a:spLocks noChangeArrowheads="1"/>
          </p:cNvSpPr>
          <p:nvPr/>
        </p:nvSpPr>
        <p:spPr bwMode="auto">
          <a:xfrm>
            <a:off x="3733800" y="1371600"/>
            <a:ext cx="1143000" cy="1143000"/>
          </a:xfrm>
          <a:prstGeom prst="ellipse">
            <a:avLst/>
          </a:prstGeom>
          <a:solidFill>
            <a:schemeClr val="accent1"/>
          </a:solidFill>
          <a:ln w="76200" cmpd="tri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2" name="Oval 7"/>
          <p:cNvSpPr>
            <a:spLocks noChangeArrowheads="1"/>
          </p:cNvSpPr>
          <p:nvPr/>
        </p:nvSpPr>
        <p:spPr bwMode="auto">
          <a:xfrm>
            <a:off x="6019800" y="3429000"/>
            <a:ext cx="1143000" cy="11430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1752600" y="3505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</a:t>
            </a: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4038600" y="1676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6324600" y="3810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</a:t>
            </a:r>
          </a:p>
        </p:txBody>
      </p:sp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4114800" y="5791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4</a:t>
            </a:r>
          </a:p>
        </p:txBody>
      </p:sp>
      <p:sp>
        <p:nvSpPr>
          <p:cNvPr id="47117" name="Line 12"/>
          <p:cNvSpPr>
            <a:spLocks noChangeShapeType="1"/>
          </p:cNvSpPr>
          <p:nvPr/>
        </p:nvSpPr>
        <p:spPr bwMode="auto">
          <a:xfrm flipV="1">
            <a:off x="3505200" y="1905000"/>
            <a:ext cx="22860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7118" name="Line 13"/>
          <p:cNvSpPr>
            <a:spLocks noChangeShapeType="1"/>
          </p:cNvSpPr>
          <p:nvPr/>
        </p:nvSpPr>
        <p:spPr bwMode="auto">
          <a:xfrm>
            <a:off x="6477000" y="3200400"/>
            <a:ext cx="7620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7119" name="Line 14"/>
          <p:cNvSpPr>
            <a:spLocks noChangeShapeType="1"/>
          </p:cNvSpPr>
          <p:nvPr/>
        </p:nvSpPr>
        <p:spPr bwMode="auto">
          <a:xfrm flipH="1">
            <a:off x="4953000" y="5943600"/>
            <a:ext cx="30480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7120" name="Line 15"/>
          <p:cNvSpPr>
            <a:spLocks noChangeShapeType="1"/>
          </p:cNvSpPr>
          <p:nvPr/>
        </p:nvSpPr>
        <p:spPr bwMode="auto">
          <a:xfrm flipH="1" flipV="1">
            <a:off x="2057400" y="4343400"/>
            <a:ext cx="7620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7121" name="Text Box 16"/>
          <p:cNvSpPr txBox="1">
            <a:spLocks noChangeArrowheads="1"/>
          </p:cNvSpPr>
          <p:nvPr/>
        </p:nvSpPr>
        <p:spPr bwMode="auto">
          <a:xfrm>
            <a:off x="381000" y="27432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зарождение</a:t>
            </a:r>
          </a:p>
        </p:txBody>
      </p:sp>
      <p:sp>
        <p:nvSpPr>
          <p:cNvPr id="47122" name="Text Box 17"/>
          <p:cNvSpPr txBox="1">
            <a:spLocks noChangeArrowheads="1"/>
          </p:cNvSpPr>
          <p:nvPr/>
        </p:nvSpPr>
        <p:spPr bwMode="auto">
          <a:xfrm>
            <a:off x="5334000" y="1447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создание</a:t>
            </a:r>
          </a:p>
        </p:txBody>
      </p:sp>
      <p:sp>
        <p:nvSpPr>
          <p:cNvPr id="47123" name="Text Box 18"/>
          <p:cNvSpPr txBox="1">
            <a:spLocks noChangeArrowheads="1"/>
          </p:cNvSpPr>
          <p:nvPr/>
        </p:nvSpPr>
        <p:spPr bwMode="auto">
          <a:xfrm>
            <a:off x="6705600" y="46482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эксплуатация</a:t>
            </a:r>
          </a:p>
        </p:txBody>
      </p:sp>
      <p:sp>
        <p:nvSpPr>
          <p:cNvPr id="47124" name="Text Box 19"/>
          <p:cNvSpPr txBox="1">
            <a:spLocks noChangeArrowheads="1"/>
          </p:cNvSpPr>
          <p:nvPr/>
        </p:nvSpPr>
        <p:spPr bwMode="auto">
          <a:xfrm>
            <a:off x="2057400" y="59436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демонтаж</a:t>
            </a:r>
          </a:p>
        </p:txBody>
      </p:sp>
      <p:sp>
        <p:nvSpPr>
          <p:cNvPr id="47125" name="Text Box 20"/>
          <p:cNvSpPr txBox="1">
            <a:spLocks noChangeArrowheads="1"/>
          </p:cNvSpPr>
          <p:nvPr/>
        </p:nvSpPr>
        <p:spPr bwMode="auto">
          <a:xfrm>
            <a:off x="3352800" y="3505200"/>
            <a:ext cx="1981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>
                <a:solidFill>
                  <a:srgbClr val="0033CC"/>
                </a:solidFill>
                <a:latin typeface="Times New Roman" pitchFamily="18" charset="0"/>
              </a:rPr>
              <a:t>ЖЦ  </a:t>
            </a:r>
            <a:r>
              <a:rPr lang="ru-RU" sz="3600">
                <a:solidFill>
                  <a:schemeClr val="folHlink"/>
                </a:solidFill>
                <a:latin typeface="Times New Roman" pitchFamily="18" charset="0"/>
              </a:rPr>
              <a:t>ИС</a:t>
            </a:r>
          </a:p>
        </p:txBody>
      </p:sp>
    </p:spTree>
    <p:extLst>
      <p:ext uri="{BB962C8B-B14F-4D97-AF65-F5344CB8AC3E}">
        <p14:creationId xmlns:p14="http://schemas.microsoft.com/office/powerpoint/2010/main" val="368909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73D180-F56A-43D3-A675-671F43590F28}" type="slidenum">
              <a:rPr lang="ru-RU"/>
              <a:pPr eaLnBrk="1" hangingPunct="1"/>
              <a:t>8</a:t>
            </a:fld>
            <a:endParaRPr lang="ru-RU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53340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Проект создания ИС на фазе «Разработка»</a:t>
            </a:r>
            <a:r>
              <a:rPr lang="ru-RU" sz="3200" smtClean="0"/>
              <a:t> </a:t>
            </a:r>
            <a:br>
              <a:rPr lang="ru-RU" sz="3200" smtClean="0"/>
            </a:br>
            <a:r>
              <a:rPr lang="ru-RU" sz="2400" smtClean="0"/>
              <a:t>включает следующие </a:t>
            </a:r>
            <a:r>
              <a:rPr lang="ru-RU" sz="2400" i="1" smtClean="0">
                <a:solidFill>
                  <a:schemeClr val="accent2"/>
                </a:solidFill>
              </a:rPr>
              <a:t>стадии</a:t>
            </a:r>
            <a:r>
              <a:rPr lang="ru-RU" sz="2400" smtClean="0"/>
              <a:t>: </a:t>
            </a:r>
            <a:endParaRPr lang="ru-RU" smtClean="0"/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19250" y="1600200"/>
            <a:ext cx="7067550" cy="4525963"/>
          </a:xfrm>
        </p:spPr>
        <p:txBody>
          <a:bodyPr/>
          <a:lstStyle/>
          <a:p>
            <a:pPr marL="609600" indent="-609600" algn="just" eaLnBrk="1" hangingPunct="1">
              <a:buFontTx/>
              <a:buAutoNum type="arabicPeriod"/>
            </a:pPr>
            <a:endParaRPr lang="ru-RU" sz="2400" smtClean="0"/>
          </a:p>
          <a:p>
            <a:pPr marL="609600" indent="-609600" algn="just" eaLnBrk="1" hangingPunct="1">
              <a:buFontTx/>
              <a:buAutoNum type="arabicPeriod"/>
            </a:pPr>
            <a:r>
              <a:rPr lang="ru-RU" sz="2000" b="1" i="1" smtClean="0">
                <a:solidFill>
                  <a:schemeClr val="accent2"/>
                </a:solidFill>
              </a:rPr>
              <a:t>ТЭО</a:t>
            </a:r>
            <a:r>
              <a:rPr lang="ru-RU" sz="2000" smtClean="0"/>
              <a:t> -Технико-экономическое обоснование,</a:t>
            </a:r>
          </a:p>
          <a:p>
            <a:pPr marL="609600" indent="-609600" algn="just" eaLnBrk="1" hangingPunct="1">
              <a:buFontTx/>
              <a:buAutoNum type="arabicPeriod"/>
            </a:pPr>
            <a:endParaRPr lang="ru-RU" sz="2000" smtClean="0"/>
          </a:p>
          <a:p>
            <a:pPr marL="609600" indent="-609600" eaLnBrk="1" hangingPunct="1">
              <a:buFontTx/>
              <a:buAutoNum type="arabicPeriod"/>
            </a:pPr>
            <a:r>
              <a:rPr lang="ru-RU" sz="2000" b="1" i="1" smtClean="0">
                <a:solidFill>
                  <a:schemeClr val="accent2"/>
                </a:solidFill>
              </a:rPr>
              <a:t>ТЗ</a:t>
            </a:r>
            <a:r>
              <a:rPr lang="ru-RU" sz="2000" smtClean="0"/>
              <a:t> -Техническое Задание,</a:t>
            </a:r>
          </a:p>
          <a:p>
            <a:pPr marL="609600" indent="-609600" eaLnBrk="1" hangingPunct="1">
              <a:buFontTx/>
              <a:buAutoNum type="arabicPeriod"/>
            </a:pPr>
            <a:endParaRPr lang="ru-RU" sz="2000" smtClean="0"/>
          </a:p>
          <a:p>
            <a:pPr marL="609600" indent="-609600" eaLnBrk="1" hangingPunct="1">
              <a:buFontTx/>
              <a:buAutoNum type="arabicPeriod"/>
            </a:pPr>
            <a:r>
              <a:rPr lang="ru-RU" sz="2000" b="1" i="1" smtClean="0">
                <a:solidFill>
                  <a:schemeClr val="accent2"/>
                </a:solidFill>
              </a:rPr>
              <a:t>ТП</a:t>
            </a:r>
            <a:r>
              <a:rPr lang="ru-RU" sz="2000" smtClean="0"/>
              <a:t> -Технический Проект,</a:t>
            </a:r>
          </a:p>
          <a:p>
            <a:pPr marL="609600" indent="-609600" eaLnBrk="1" hangingPunct="1">
              <a:buFontTx/>
              <a:buAutoNum type="arabicPeriod"/>
            </a:pPr>
            <a:endParaRPr lang="ru-RU" sz="2000" smtClean="0"/>
          </a:p>
          <a:p>
            <a:pPr marL="609600" indent="-609600" eaLnBrk="1" hangingPunct="1">
              <a:buFontTx/>
              <a:buAutoNum type="arabicPeriod"/>
            </a:pPr>
            <a:r>
              <a:rPr lang="ru-RU" sz="2000" b="1" i="1" smtClean="0">
                <a:solidFill>
                  <a:schemeClr val="accent2"/>
                </a:solidFill>
              </a:rPr>
              <a:t>РП</a:t>
            </a:r>
            <a:r>
              <a:rPr lang="ru-RU" sz="2000" smtClean="0"/>
              <a:t> -Рабочий Проект,</a:t>
            </a:r>
          </a:p>
          <a:p>
            <a:pPr marL="609600" indent="-609600" eaLnBrk="1" hangingPunct="1">
              <a:buFontTx/>
              <a:buAutoNum type="arabicPeriod"/>
            </a:pPr>
            <a:endParaRPr lang="ru-RU" sz="2000" smtClean="0"/>
          </a:p>
          <a:p>
            <a:pPr marL="609600" indent="-609600" eaLnBrk="1" hangingPunct="1">
              <a:buFontTx/>
              <a:buAutoNum type="arabicPeriod"/>
            </a:pPr>
            <a:r>
              <a:rPr lang="ru-RU" sz="2000" b="1" i="1" smtClean="0">
                <a:solidFill>
                  <a:schemeClr val="accent2"/>
                </a:solidFill>
              </a:rPr>
              <a:t>Вн</a:t>
            </a:r>
            <a:r>
              <a:rPr lang="ru-RU" sz="2000" smtClean="0"/>
              <a:t> -Внедрение,</a:t>
            </a:r>
          </a:p>
          <a:p>
            <a:pPr marL="609600" indent="-609600" eaLnBrk="1" hangingPunct="1">
              <a:buFontTx/>
              <a:buAutoNum type="arabicPeriod"/>
            </a:pPr>
            <a:endParaRPr lang="ru-RU" sz="2000" smtClean="0"/>
          </a:p>
          <a:p>
            <a:pPr marL="609600" indent="-609600" eaLnBrk="1" hangingPunct="1">
              <a:buFontTx/>
              <a:buAutoNum type="arabicPeriod"/>
            </a:pPr>
            <a:r>
              <a:rPr lang="ru-RU" sz="2000" b="1" i="1" smtClean="0">
                <a:solidFill>
                  <a:schemeClr val="accent2"/>
                </a:solidFill>
              </a:rPr>
              <a:t>АФ</a:t>
            </a:r>
            <a:r>
              <a:rPr lang="ru-RU" sz="2000" smtClean="0"/>
              <a:t> -Анализ Функционирования.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85251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08B5C3-F033-4BD6-850C-5AD1140E5F51}" type="slidenum">
              <a:rPr lang="ru-RU"/>
              <a:pPr eaLnBrk="1" hangingPunct="1"/>
              <a:t>9</a:t>
            </a:fld>
            <a:endParaRPr lang="ru-RU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Стадия «Техническое Задание» ИС</a:t>
            </a:r>
            <a:r>
              <a:rPr lang="ru-RU" sz="3200" smtClean="0"/>
              <a:t/>
            </a:r>
            <a:br>
              <a:rPr lang="ru-RU" sz="3200" smtClean="0"/>
            </a:br>
            <a:r>
              <a:rPr lang="ru-RU" sz="2400" smtClean="0"/>
              <a:t>включает следующие </a:t>
            </a:r>
            <a:r>
              <a:rPr lang="ru-RU" sz="2400" i="1" smtClean="0">
                <a:solidFill>
                  <a:schemeClr val="accent2"/>
                </a:solidFill>
              </a:rPr>
              <a:t>этапы</a:t>
            </a:r>
            <a:r>
              <a:rPr lang="ru-RU" sz="2400" smtClean="0"/>
              <a:t>:</a:t>
            </a:r>
            <a:endParaRPr lang="ru-RU" smtClean="0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58888" y="1600200"/>
            <a:ext cx="7427912" cy="4525963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i="1" smtClean="0">
                <a:solidFill>
                  <a:schemeClr val="accent2"/>
                </a:solidFill>
              </a:rPr>
              <a:t>Предварительное обследование объекта, </a:t>
            </a:r>
            <a:br>
              <a:rPr lang="ru-RU" sz="2000" i="1" smtClean="0">
                <a:solidFill>
                  <a:schemeClr val="accent2"/>
                </a:solidFill>
              </a:rPr>
            </a:br>
            <a:r>
              <a:rPr lang="ru-RU" sz="2000" smtClean="0"/>
              <a:t>схема информационных потоков и информационные таблицы.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endParaRPr lang="ru-RU" sz="2000" b="1" smtClean="0"/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i="1" smtClean="0">
                <a:solidFill>
                  <a:schemeClr val="accent2"/>
                </a:solidFill>
              </a:rPr>
              <a:t>Научно- Исследовательские Работы,</a:t>
            </a: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smtClean="0"/>
              <a:t>научный отчет, модель ИС.</a:t>
            </a:r>
            <a:r>
              <a:rPr lang="ru-RU" sz="2000" b="1" smtClean="0"/>
              <a:t> 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endParaRPr lang="ru-RU" sz="2000" b="1" smtClean="0"/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i="1" smtClean="0">
                <a:solidFill>
                  <a:schemeClr val="accent2"/>
                </a:solidFill>
              </a:rPr>
              <a:t>Эскизное проектирование,</a:t>
            </a: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smtClean="0"/>
              <a:t>эскизный проект, результаты моделирования, параметры и характеристики ИС.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endParaRPr lang="ru-RU" sz="2000" b="1" smtClean="0"/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i="1" smtClean="0">
                <a:solidFill>
                  <a:schemeClr val="accent2"/>
                </a:solidFill>
              </a:rPr>
              <a:t>Оформление Технического Задания,</a:t>
            </a: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smtClean="0"/>
              <a:t>оформленное ТЗ в соответствии с ГОСТ.</a:t>
            </a:r>
            <a:endParaRPr lang="ru-RU" sz="2000" b="1" smtClean="0"/>
          </a:p>
        </p:txBody>
      </p:sp>
    </p:spTree>
    <p:extLst>
      <p:ext uri="{BB962C8B-B14F-4D97-AF65-F5344CB8AC3E}">
        <p14:creationId xmlns:p14="http://schemas.microsoft.com/office/powerpoint/2010/main" val="426427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Т">
  <a:themeElements>
    <a:clrScheme name="И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И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ИТ">
  <a:themeElements>
    <a:clrScheme name="И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И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ИТ">
  <a:themeElements>
    <a:clrScheme name="И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И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502</Words>
  <Application>Microsoft Office PowerPoint</Application>
  <PresentationFormat>Экран (4:3)</PresentationFormat>
  <Paragraphs>95</Paragraphs>
  <Slides>12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ИТ</vt:lpstr>
      <vt:lpstr>1_ИТ</vt:lpstr>
      <vt:lpstr>2_ИТ</vt:lpstr>
      <vt:lpstr>Документ</vt:lpstr>
      <vt:lpstr>Тема 2. Жизненный цикл проекта План:  1. Основные фазы жизненного цикла проекта  2. Начальная фаза  3. Фаза разработки  4. Фаза реализации  5. Завершающая фаза или окончание проекта  </vt:lpstr>
      <vt:lpstr>1. Основные фазы жизненного цикла проекта</vt:lpstr>
      <vt:lpstr>Полная совокупность ступеней развития проекта образуют  жизненный цикл проекта</vt:lpstr>
      <vt:lpstr>Фазы жизненного цикла проекта</vt:lpstr>
      <vt:lpstr>Иерархия описания жизненного цикла проекта</vt:lpstr>
      <vt:lpstr>Фазы жизненного цикла проекта</vt:lpstr>
      <vt:lpstr>ПРИМЕР Фазы жизненного цикла ИС</vt:lpstr>
      <vt:lpstr>Проект создания ИС на фазе «Разработка»  включает следующие стадии: </vt:lpstr>
      <vt:lpstr>Стадия «Техническое Задание» ИС включает следующие этапы: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3. Жизненный цикл проекта План:  1. Основные фазы жизненного цикла проекта  2. Начальная фаза  3. Фаза разработки  4. Фаза реализации  5. Завершающая фаза или окончание проекта  </dc:title>
  <dc:creator>Светлана Лёвушкина</dc:creator>
  <cp:lastModifiedBy>Светлана Лёвушкина</cp:lastModifiedBy>
  <cp:revision>8</cp:revision>
  <dcterms:created xsi:type="dcterms:W3CDTF">2015-10-13T16:50:43Z</dcterms:created>
  <dcterms:modified xsi:type="dcterms:W3CDTF">2022-04-13T12:03:08Z</dcterms:modified>
</cp:coreProperties>
</file>